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76" r:id="rId3"/>
    <p:sldId id="277" r:id="rId4"/>
    <p:sldId id="278" r:id="rId5"/>
    <p:sldId id="279" r:id="rId6"/>
    <p:sldId id="280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F2F5795-AB34-4673-B419-C0EC4F548D22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BCDE8DE-1FC2-4011-96D8-C87A1DB0C6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822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 ت مادة مبادئ أدارة الاعمال </a:t>
            </a:r>
            <a:br>
              <a:rPr lang="ar-IQ" dirty="0" smtClean="0"/>
            </a:br>
            <a:r>
              <a:rPr lang="ar-IQ" dirty="0" smtClean="0"/>
              <a:t>م.د كريم صيهود كرم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الرابعة بيئة المنظمة 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92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1028343"/>
            <a:ext cx="70567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b="1" dirty="0"/>
              <a:t>دراسة التأثيرات البيئية:</a:t>
            </a:r>
          </a:p>
          <a:p>
            <a:pPr algn="just"/>
            <a:r>
              <a:rPr lang="ar-IQ" sz="2000" b="1" dirty="0"/>
              <a:t>عناصر البيئة المؤثرة في البناء التنظيمي أربع:</a:t>
            </a:r>
          </a:p>
          <a:p>
            <a:pPr algn="just"/>
            <a:endParaRPr lang="ar-IQ" sz="2000" b="1" dirty="0"/>
          </a:p>
          <a:p>
            <a:pPr algn="just"/>
            <a:r>
              <a:rPr lang="ar-IQ" sz="2000" b="1" dirty="0" smtClean="0"/>
              <a:t>•البيئة </a:t>
            </a:r>
            <a:r>
              <a:rPr lang="ar-IQ" sz="2000" b="1" dirty="0"/>
              <a:t>الخارجية: يتأثر هيكل التنظيم ز أنشطته بقيود البيئة الخارجية و المفروضة من الدولة ، و المساهمين ، و المستهلكين و الموردين. </a:t>
            </a:r>
          </a:p>
          <a:p>
            <a:pPr algn="just"/>
            <a:endParaRPr lang="ar-IQ" sz="2000" b="1" dirty="0"/>
          </a:p>
          <a:p>
            <a:pPr algn="just"/>
            <a:r>
              <a:rPr lang="ar-IQ" sz="2000" b="1" dirty="0" smtClean="0"/>
              <a:t>•التكنولوجيا</a:t>
            </a:r>
            <a:r>
              <a:rPr lang="ar-IQ" sz="2000" b="1" dirty="0"/>
              <a:t>: تؤثر نوع التكنولوجيا المستخدمة في إنتاج السلع و الخدمات الأساسية للمشروع على هيكل و أنشطة التنظيم بالمنظمة.</a:t>
            </a:r>
          </a:p>
          <a:p>
            <a:pPr algn="just"/>
            <a:r>
              <a:rPr lang="ar-IQ" sz="2000" b="1" dirty="0"/>
              <a:t> </a:t>
            </a:r>
          </a:p>
          <a:p>
            <a:pPr algn="just"/>
            <a:r>
              <a:rPr lang="ar-IQ" sz="2000" b="1" dirty="0" smtClean="0"/>
              <a:t>•حجم </a:t>
            </a:r>
            <a:r>
              <a:rPr lang="ar-IQ" sz="2000" b="1" dirty="0"/>
              <a:t>و عمر المنظمة: تختلف المنظمات صغيرة الحجم عن تلك المنظمات كبيرة الحجم ، وأيضا تختلف المنظمات الحديثة و الصغيرة في العمر عن المنظمات القديمة في مشاكلها التنظيمية والتي تنعكس بالتبعية على شكل الهيكل و الأنشطة التنظيمية.</a:t>
            </a:r>
          </a:p>
          <a:p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264043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1028343"/>
            <a:ext cx="74168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b="1" dirty="0"/>
              <a:t>دراسة التأثيرات البيئية:</a:t>
            </a:r>
          </a:p>
          <a:p>
            <a:pPr algn="just"/>
            <a:r>
              <a:rPr lang="ar-IQ" sz="2000" b="1" dirty="0"/>
              <a:t>عناصر البيئة المؤثرة في البناء التنظيمي أربع:</a:t>
            </a:r>
          </a:p>
          <a:p>
            <a:pPr algn="just"/>
            <a:endParaRPr lang="ar-IQ" sz="2000" b="1" dirty="0"/>
          </a:p>
          <a:p>
            <a:pPr algn="just"/>
            <a:r>
              <a:rPr lang="ar-IQ" sz="2000" b="1" dirty="0" smtClean="0"/>
              <a:t>•البيئة </a:t>
            </a:r>
            <a:r>
              <a:rPr lang="ar-IQ" sz="2000" b="1" dirty="0"/>
              <a:t>الخارجية: يتأثر هيكل التنظيم ز أنشطته بقيود البيئة الخارجية و المفروضة من الدولة ، و المساهمين ، و المستهلكين و الموردين. </a:t>
            </a:r>
          </a:p>
          <a:p>
            <a:pPr algn="just"/>
            <a:endParaRPr lang="ar-IQ" sz="2000" b="1" dirty="0"/>
          </a:p>
          <a:p>
            <a:pPr algn="just"/>
            <a:r>
              <a:rPr lang="ar-IQ" sz="2000" b="1" dirty="0" smtClean="0"/>
              <a:t>•التكنولوجيا</a:t>
            </a:r>
            <a:r>
              <a:rPr lang="ar-IQ" sz="2000" b="1" dirty="0"/>
              <a:t>: تؤثر نوع التكنولوجيا المستخدمة في إنتاج السلع و الخدمات الأساسية للمشروع على هيكل و أنشطة التنظيم بالمنظمة.</a:t>
            </a:r>
          </a:p>
          <a:p>
            <a:pPr algn="just"/>
            <a:r>
              <a:rPr lang="ar-IQ" sz="2000" b="1" dirty="0"/>
              <a:t> </a:t>
            </a:r>
          </a:p>
          <a:p>
            <a:r>
              <a:rPr lang="ar-IQ" sz="2000" b="1" dirty="0" smtClean="0"/>
              <a:t>•حجم </a:t>
            </a:r>
            <a:r>
              <a:rPr lang="ar-IQ" sz="2000" b="1" dirty="0"/>
              <a:t>و عمر المنظمة: تختلف المنظمات صغيرة الحجم عن تلك المنظمات كبيرة الحجم ، وأيضا تختلف المنظمات الحديثة و الصغيرة في العمر عن المنظمات القديمة في مشاكلها التنظيمية والتي تنعكس بالتبعية على شكل الهيكل و الأنشطة التنظيمية.</a:t>
            </a:r>
          </a:p>
          <a:p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381509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115616" y="1028343"/>
            <a:ext cx="7344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/>
              <a:t>•</a:t>
            </a:r>
            <a:r>
              <a:rPr lang="ar-IQ" sz="2000" b="1" dirty="0" smtClean="0"/>
              <a:t>أهداف </a:t>
            </a:r>
            <a:r>
              <a:rPr lang="ar-IQ" sz="2000" b="1" dirty="0"/>
              <a:t>و أنشطة المنظمة: قد تتغير أهداف المنظمة من فترة لأخرى ، و يترجم ذلك إلى أنشطة يجب القيام بها ، و التي تترجم تبعا إلى إدارات تقوم على هذه الأنشطة ، و بالتالي يتغير هيكل التنظيم. </a:t>
            </a:r>
          </a:p>
          <a:p>
            <a:endParaRPr lang="ar-IQ" sz="2000" b="1" dirty="0"/>
          </a:p>
          <a:p>
            <a:r>
              <a:rPr lang="ar-IQ" sz="2000" b="1" dirty="0"/>
              <a:t>تصميم هيكل و أنشطة التنظيم:</a:t>
            </a:r>
          </a:p>
          <a:p>
            <a:r>
              <a:rPr lang="ar-IQ" sz="2000" b="1" dirty="0"/>
              <a:t>بعد الأخذ في الحسبان كل من بيانات المنظمة و البيئة المحيطة و تأثيرهما المحتمل على كل من هيكل و أنشطة المنظمة ، يأتي دور المديرين و مستشاري التنظيم في تصميم هيكل و أنشطة التنظيم. ويمر تصميم التنظيم و أنشطته بخمس مراحل:</a:t>
            </a:r>
          </a:p>
          <a:p>
            <a:endParaRPr lang="ar-IQ" sz="2000" b="1" dirty="0"/>
          </a:p>
          <a:p>
            <a:r>
              <a:rPr lang="ar-IQ" sz="2000" b="1" dirty="0"/>
              <a:t>- تحديد أهداف و إستراتيجيات المنظمة.</a:t>
            </a:r>
          </a:p>
          <a:p>
            <a:r>
              <a:rPr lang="ar-IQ" sz="2000" b="1" dirty="0"/>
              <a:t>- تحديد الإدارات و الأقسام.</a:t>
            </a:r>
          </a:p>
          <a:p>
            <a:r>
              <a:rPr lang="ar-IQ" sz="2000" b="1" dirty="0"/>
              <a:t>- تحديد و توصيف الوظائف.</a:t>
            </a:r>
          </a:p>
          <a:p>
            <a:r>
              <a:rPr lang="ar-IQ" sz="2000" b="1" dirty="0"/>
              <a:t>- تحديد السلطات و العلاقات الوظيفية.</a:t>
            </a:r>
          </a:p>
          <a:p>
            <a:r>
              <a:rPr lang="ar-IQ" sz="2000" b="1" dirty="0"/>
              <a:t>- التركيز و الإهتمام بالتنسيق و التعاون بين وحدات التنظيم</a:t>
            </a:r>
          </a:p>
        </p:txBody>
      </p:sp>
    </p:spTree>
    <p:extLst>
      <p:ext uri="{BB962C8B-B14F-4D97-AF65-F5344CB8AC3E}">
        <p14:creationId xmlns:p14="http://schemas.microsoft.com/office/powerpoint/2010/main" val="335203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474345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b="1" dirty="0"/>
              <a:t>هناك فرق بين المديرين و المنفذين ، فالمديرون هم من لديهم الحق في توجيه مرؤوسيهم ولكي يستطيع المدير أن يكون قادرا على التوجيه فعليه أن يتمتع بأربع مهارات رئيسية والتي تعتبر مكونات التوجيه ، وهي:</a:t>
            </a:r>
          </a:p>
          <a:p>
            <a:pPr algn="just"/>
            <a:endParaRPr lang="ar-IQ" sz="2000" b="1" dirty="0"/>
          </a:p>
          <a:p>
            <a:pPr algn="just"/>
            <a:r>
              <a:rPr lang="ar-IQ" sz="2000" b="1" dirty="0"/>
              <a:t>1- القدرة على دفع و تحميس مرؤوسيه نحو الأداء الأفضل (الدافعية).</a:t>
            </a:r>
          </a:p>
          <a:p>
            <a:pPr algn="just"/>
            <a:r>
              <a:rPr lang="ar-IQ" sz="2000" b="1" dirty="0"/>
              <a:t>2- القدرة على الإتصال بمرؤوسيه (الإتصال).</a:t>
            </a:r>
          </a:p>
          <a:p>
            <a:pPr algn="just"/>
            <a:r>
              <a:rPr lang="ar-IQ" sz="2000" b="1" dirty="0"/>
              <a:t>3- القدرة على إثارة روح الفريق و العمل الجماعي (العمل الجماعي).</a:t>
            </a:r>
          </a:p>
          <a:p>
            <a:pPr algn="just"/>
            <a:r>
              <a:rPr lang="ar-IQ" sz="2000" b="1" dirty="0"/>
              <a:t>4- القيادة. </a:t>
            </a:r>
          </a:p>
          <a:p>
            <a:pPr algn="just"/>
            <a:endParaRPr lang="ar-IQ" sz="2000" b="1" dirty="0"/>
          </a:p>
          <a:p>
            <a:pPr algn="just"/>
            <a:r>
              <a:rPr lang="ar-IQ" sz="2000" b="1" dirty="0"/>
              <a:t>الدافعية</a:t>
            </a:r>
          </a:p>
          <a:p>
            <a:pPr algn="just"/>
            <a:r>
              <a:rPr lang="ar-IQ" sz="2000" b="1" dirty="0"/>
              <a:t>تشير الدافعية إلى مقدار الحماس الموجود لدى فرد معين ، وعلى المدير أن يثير حماس مرؤوسيه كوسيلة لتوجيههم في أعمالهم. ولكي يستطيع المدير أن يضع مرؤوسيه و أعمالهم في الإتجاه السليم ، قد يكون من المستحسن أن يرفع حماسهم ، و أن يفهم إحتياجاتهم و أن يحدد أهدافهم ، و أن يعطيهم أعمال مناسبة لهم ، و أن يلهب مشاعر الإنجاز و حب العمل لديهم ، و أن يختارهم بعناية بحيث تتوافر صفاتهم مع طبيعة العمل ، و أن يدربهم ، و أن يعاملهم بالحسنى و بالعدالة.</a:t>
            </a:r>
          </a:p>
        </p:txBody>
      </p:sp>
    </p:spTree>
    <p:extLst>
      <p:ext uri="{BB962C8B-B14F-4D97-AF65-F5344CB8AC3E}">
        <p14:creationId xmlns:p14="http://schemas.microsoft.com/office/powerpoint/2010/main" val="995807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197346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b="1" dirty="0"/>
              <a:t>كيف يمكن رفع دافعية و حماس المرؤوسين؟</a:t>
            </a:r>
          </a:p>
          <a:p>
            <a:pPr algn="just"/>
            <a:r>
              <a:rPr lang="ar-IQ" sz="2000" b="1" dirty="0"/>
              <a:t>1- دراسة حاجات المرؤوسين المهمة و الغير مشبعة: يجب على المدير دراسة حاجات مرؤوسيه و تحديد الحاجات المهمة و الغير مشبعة. إن حاجات الإنسان تنتظم بصفة عامة في خمس حاجات:</a:t>
            </a:r>
          </a:p>
          <a:p>
            <a:pPr algn="just"/>
            <a:endParaRPr lang="ar-IQ" sz="2000" b="1" dirty="0"/>
          </a:p>
          <a:p>
            <a:pPr algn="just"/>
            <a:r>
              <a:rPr lang="ar-IQ" sz="2000" b="1" dirty="0" smtClean="0"/>
              <a:t>•الحاجات </a:t>
            </a:r>
            <a:r>
              <a:rPr lang="ar-IQ" sz="2000" b="1" dirty="0"/>
              <a:t>الفسيولوجية.</a:t>
            </a:r>
          </a:p>
          <a:p>
            <a:pPr algn="just"/>
            <a:r>
              <a:rPr lang="ar-IQ" sz="2000" b="1" dirty="0" smtClean="0"/>
              <a:t>•حاجات </a:t>
            </a:r>
            <a:r>
              <a:rPr lang="ar-IQ" sz="2000" b="1" dirty="0"/>
              <a:t>الأمان: وهي حاجة الفرد ألا يشعر بالخطر أو التهديد داخل عمله.</a:t>
            </a:r>
          </a:p>
          <a:p>
            <a:pPr algn="just"/>
            <a:r>
              <a:rPr lang="ar-IQ" sz="2000" b="1" dirty="0" smtClean="0"/>
              <a:t>•الحاجات </a:t>
            </a:r>
            <a:r>
              <a:rPr lang="ar-IQ" sz="2000" b="1" dirty="0"/>
              <a:t>الإجتماعية: وهي حاجة الفرد لأن يشعر بإنتماء إلى مجموعة عمل.</a:t>
            </a:r>
          </a:p>
          <a:p>
            <a:pPr algn="just"/>
            <a:r>
              <a:rPr lang="ar-IQ" sz="2000" b="1" dirty="0" smtClean="0"/>
              <a:t>•حاجات </a:t>
            </a:r>
            <a:r>
              <a:rPr lang="ar-IQ" sz="2000" b="1" dirty="0"/>
              <a:t>التقدير و الإحترام.</a:t>
            </a:r>
          </a:p>
          <a:p>
            <a:pPr algn="just"/>
            <a:r>
              <a:rPr lang="ar-IQ" sz="2000" b="1" dirty="0" smtClean="0"/>
              <a:t>•حاجات </a:t>
            </a:r>
            <a:r>
              <a:rPr lang="ar-IQ" sz="2000" b="1" dirty="0"/>
              <a:t>تحقيق الذات.</a:t>
            </a:r>
          </a:p>
          <a:p>
            <a:pPr algn="just"/>
            <a:endParaRPr lang="ar-IQ" sz="2000" b="1" dirty="0"/>
          </a:p>
          <a:p>
            <a:pPr algn="just"/>
            <a:r>
              <a:rPr lang="ar-IQ" sz="2000" b="1" dirty="0"/>
              <a:t>2- ربط إشباع الحاجات بسلوك مرغوب من المرؤوسين: يجب على المدير أن يوضح العلاقة بين سلوك أو أداء مرغوب للشركة يجب أن يقوم به المرؤوسون ، و بين حوافز معينة يمكن الحصول عليها و تؤدي إلى إشباع الحاجات المهمة لدى المرؤوسين. </a:t>
            </a:r>
          </a:p>
          <a:p>
            <a:pPr algn="just"/>
            <a:endParaRPr lang="ar-IQ" sz="2000" b="1" dirty="0"/>
          </a:p>
          <a:p>
            <a:pPr algn="just"/>
            <a:r>
              <a:rPr lang="ar-IQ" sz="2000" b="1" dirty="0"/>
              <a:t>3- تقديم حوافز قوية و فورية: يجب أن تعطى الحوافز التي تكون ذات نفع و جاذبية و عائد كبير للفرد.</a:t>
            </a:r>
          </a:p>
          <a:p>
            <a:pPr algn="just"/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395520469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646</Words>
  <Application>Microsoft Office PowerPoint</Application>
  <PresentationFormat>عرض على الشاشة (3:4)‏</PresentationFormat>
  <Paragraphs>49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محاضرا ت مادة مبادئ أدارة الاعمال  م.د كريم صيهود كرم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 ت مادة مبادئ أدارة الاعمال  م.د كريم صيهود كرم </dc:title>
  <dc:creator>zero one</dc:creator>
  <cp:lastModifiedBy>zero one</cp:lastModifiedBy>
  <cp:revision>6</cp:revision>
  <dcterms:created xsi:type="dcterms:W3CDTF">2019-12-21T07:57:40Z</dcterms:created>
  <dcterms:modified xsi:type="dcterms:W3CDTF">2019-12-24T13:05:30Z</dcterms:modified>
</cp:coreProperties>
</file>